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9.jpeg" ContentType="image/jpeg"/>
  <Override PartName="/ppt/media/image18.jpeg" ContentType="image/jpeg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grpSp>
        <p:nvGrpSpPr>
          <p:cNvPr id="1" name="Group 1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2" name="Group 2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3" name="CustomShape 3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" name="CustomShape 4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" name="CustomShape 5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" name="CustomShape 6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" name="CustomShape 7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" name="CustomShape 8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" name="CustomShape 9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" name="CustomShape 10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" name="CustomShape 11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" name="CustomShape 12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" name="CustomShape 13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" name="Line 14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" name="CustomShape 15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" name="CustomShape 16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" name="CustomShape 17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" name="CustomShape 18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" name="CustomShape 19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" name="CustomShape 20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" name="CustomShape 21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" name="CustomShape 22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" name="CustomShape 23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" name="CustomShape 24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" name="CustomShape 25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" name="CustomShape 26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" name="CustomShape 27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" name="CustomShape 28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" name="CustomShape 29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0" name="Group 30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31" name="CustomShape 31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" name="CustomShape 32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" name="CustomShape 33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" name="CustomShape 34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" name="CustomShape 35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" name="CustomShape 36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" name="CustomShape 37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" name="CustomShape 38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" name="CustomShape 39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" name="CustomShape 40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41" name="Picture 2" descr=""/>
          <p:cNvPicPr/>
          <p:nvPr/>
        </p:nvPicPr>
        <p:blipFill>
          <a:blip r:embed="rId4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grpSp>
        <p:nvGrpSpPr>
          <p:cNvPr id="42" name="Group 41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43" name="CustomShape 42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CustomShape 43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CustomShape 44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45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46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47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48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49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CustomShape 50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51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CustomShape 52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CustomShape 53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54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55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56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57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58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59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CustomShape 60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CustomShape 61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CustomShape 62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CustomShape 63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CustomShape 64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CustomShape 65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CustomShape 66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CustomShape 67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CustomShape 68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CustomShape 69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CustomShape 70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CustomShape 71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CustomShape 72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CustomShape 73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CustomShape 74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CustomShape 75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CustomShape 76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CustomShape 77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CustomShape 78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CustomShape 79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CustomShape 80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CustomShape 81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CustomShape 82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CustomShape 83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CustomShape 84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CustomShape 85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CustomShape 86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CustomShape 87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CustomShape 88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CustomShape 89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CustomShape 90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CustomShape 91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CustomShape 92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CustomShape 93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CustomShape 94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CustomShape 95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7" name="PlaceHolder 96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8" name="PlaceHolder 9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grpSp>
        <p:nvGrpSpPr>
          <p:cNvPr id="136" name="Group 1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137" name="Group 2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138" name="CustomShape 3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9" name="CustomShape 4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0" name="CustomShape 5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" name="CustomShape 6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" name="CustomShape 7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" name="CustomShape 8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4" name="CustomShape 9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5" name="CustomShape 10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" name="CustomShape 11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" name="CustomShape 12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" name="CustomShape 13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9" name="Line 14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" name="CustomShape 15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1" name="CustomShape 16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" name="CustomShape 17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" name="CustomShape 18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4" name="CustomShape 19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" name="CustomShape 20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6" name="CustomShape 21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" name="CustomShape 22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8" name="CustomShape 23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" name="CustomShape 24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0" name="CustomShape 25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1" name="CustomShape 26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2" name="CustomShape 27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3" name="CustomShape 28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4" name="CustomShape 29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5" name="Group 30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166" name="CustomShape 31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7" name="CustomShape 32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8" name="CustomShape 33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9" name="CustomShape 34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0" name="CustomShape 35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1" name="CustomShape 36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2" name="CustomShape 37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" name="CustomShape 38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" name="CustomShape 39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" name="CustomShape 40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76" name="Group 41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177" name="CustomShape 42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CustomShape 43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CustomShape 44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" name="CustomShape 45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CustomShape 46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CustomShape 47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CustomShape 48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" name="CustomShape 49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CustomShape 50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CustomShape 51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CustomShape 52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CustomShape 53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CustomShape 54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CustomShape 55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CustomShape 56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CustomShape 57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CustomShape 58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CustomShape 59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CustomShape 60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CustomShape 61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CustomShape 62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CustomShape 63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CustomShape 64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CustomShape 65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CustomShape 66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CustomShape 67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CustomShape 68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CustomShape 69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CustomShape 70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CustomShape 71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" name="CustomShape 72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CustomShape 73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CustomShape 74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CustomShape 75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CustomShape 76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CustomShape 77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CustomShape 78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CustomShape 79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CustomShape 80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81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CustomShape 82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CustomShape 83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CustomShape 84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CustomShape 85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CustomShape 86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CustomShape 87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CustomShape 88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CustomShape 89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CustomShape 90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CustomShape 91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CustomShape 92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CustomShape 93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CustomShape 94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CustomShape 95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1" name="PlaceHolder 96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32" name="PlaceHolder 9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grpSp>
        <p:nvGrpSpPr>
          <p:cNvPr id="270" name="Group 1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271" name="Group 2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272" name="CustomShape 3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3" name="CustomShape 4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4" name="CustomShape 5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5" name="CustomShape 6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6" name="CustomShape 7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7" name="CustomShape 8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8" name="CustomShape 9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9" name="CustomShape 10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0" name="CustomShape 11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1" name="CustomShape 12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2" name="CustomShape 13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3" name="Line 14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4" name="CustomShape 15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5" name="CustomShape 16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6" name="CustomShape 17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7" name="CustomShape 18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8" name="CustomShape 19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9" name="CustomShape 20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0" name="CustomShape 21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1" name="CustomShape 22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" name="CustomShape 23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" name="CustomShape 24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" name="CustomShape 25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5" name="CustomShape 26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6" name="CustomShape 27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7" name="CustomShape 28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8" name="CustomShape 29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99" name="Group 30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300" name="CustomShape 31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1" name="CustomShape 32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2" name="CustomShape 33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3" name="CustomShape 34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4" name="CustomShape 35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5" name="CustomShape 36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6" name="CustomShape 37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" name="CustomShape 38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" name="CustomShape 39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" name="CustomShape 40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310" name="Group 41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311" name="CustomShape 42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" name="CustomShape 43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CustomShape 44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CustomShape 45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" name="CustomShape 46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" name="CustomShape 47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" name="CustomShape 48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" name="CustomShape 49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" name="CustomShape 50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" name="CustomShape 51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" name="CustomShape 52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CustomShape 53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CustomShape 54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" name="CustomShape 55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CustomShape 56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CustomShape 57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CustomShape 58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CustomShape 59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" name="CustomShape 60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" name="CustomShape 61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" name="CustomShape 62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" name="CustomShape 63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" name="CustomShape 64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" name="CustomShape 65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" name="CustomShape 66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6" name="CustomShape 67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" name="CustomShape 68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CustomShape 69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" name="CustomShape 70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" name="CustomShape 71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CustomShape 72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" name="CustomShape 73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CustomShape 74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CustomShape 75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" name="CustomShape 76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CustomShape 77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CustomShape 78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CustomShape 79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" name="CustomShape 80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" name="CustomShape 81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CustomShape 82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CustomShape 83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CustomShape 84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CustomShape 85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CustomShape 86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" name="CustomShape 87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CustomShape 88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CustomShape 89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" name="CustomShape 90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" name="CustomShape 91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CustomShape 92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CustomShape 93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CustomShape 94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" name="CustomShape 95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tx2">
                    <a:lumMod val="5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5" name="PlaceHolder 9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66" name="PlaceHolder 9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dl.acm.org/doi/abs/10.1145/2641580.2641613?casa_token=e_fCsoOrhPEAAAAA:FN-_bAfocmvKLtpJq3GdtihAjahDEC-3t3cOiPjot4ColH73iQFd5YopdP76TFLEjHHdWJlrAL6dgHo" TargetMode="External"/><Relationship Id="rId2" Type="http://schemas.openxmlformats.org/officeDocument/2006/relationships/hyperlink" Target="https://dl.acm.org/doi/abs/10.1145/2641580.2641613?casa_token=e_fCsoOrhPEAAAAA:FN-_bAfocmvKLtpJq3GdtihAjahDEC-3t3cOiPjot4ColH73iQFd5YopdP76TFLEjHHdWJlrAL6dgHo" TargetMode="External"/><Relationship Id="rId3" Type="http://schemas.openxmlformats.org/officeDocument/2006/relationships/hyperlink" Target="https://dl.acm.org/doi/abs/10.1145/2641580.2641613?casa_token=e_fCsoOrhPEAAAAA:FN-_bAfocmvKLtpJq3GdtihAjahDEC-3t3cOiPjot4ColH73iQFd5YopdP76TFLEjHHdWJlrAL6dgHo" TargetMode="External"/><Relationship Id="rId4" Type="http://schemas.openxmlformats.org/officeDocument/2006/relationships/hyperlink" Target="https://dl.acm.org/doi/abs/10.1145/2641580.2641613?casa_token=e_fCsoOrhPEAAAAA:FN-_bAfocmvKLtpJq3GdtihAjahDEC-3t3cOiPjot4ColH73iQFd5YopdP76TFLEjHHdWJlrAL6dgHo" TargetMode="External"/><Relationship Id="rId5" Type="http://schemas.openxmlformats.org/officeDocument/2006/relationships/hyperlink" Target="https://dl.acm.org/doi/abs/10.1145/2641580.2641613?casa_token=e_fCsoOrhPEAAAAA:FN-_bAfocmvKLtpJq3GdtihAjahDEC-3t3cOiPjot4ColH73iQFd5YopdP76TFLEjHHdWJlrAL6dgHo" TargetMode="External"/><Relationship Id="rId6" Type="http://schemas.openxmlformats.org/officeDocument/2006/relationships/hyperlink" Target="https://dl.acm.org/doi/abs/10.1145/2641580.2641613?casa_token=e_fCsoOrhPEAAAAA:FN-_bAfocmvKLtpJq3GdtihAjahDEC-3t3cOiPjot4ColH73iQFd5YopdP76TFLEjHHdWJlrAL6dgHo" TargetMode="External"/><Relationship Id="rId7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1728000" y="3877200"/>
            <a:ext cx="879084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0" lang="en-GB" sz="4800" spc="-1" strike="noStrike" cap="all">
                <a:solidFill>
                  <a:srgbClr val="ffffff"/>
                </a:solidFill>
                <a:latin typeface="Tw Cen MT"/>
              </a:rPr>
              <a:t>Bots vs Wikipedia</a:t>
            </a:r>
            <a:endParaRPr b="0" lang="en-GB" sz="48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en-GB" sz="48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GB" sz="4800" spc="-1" strike="noStrike" cap="all">
                <a:solidFill>
                  <a:srgbClr val="ffffff"/>
                </a:solidFill>
                <a:latin typeface="Tw Cen MT"/>
              </a:rPr>
              <a:t>Marcos Cordeiro</a:t>
            </a:r>
            <a:endParaRPr b="0" lang="en-GB" sz="4800" spc="-1" strike="noStrike">
              <a:latin typeface="Arial"/>
            </a:endParaRPr>
          </a:p>
        </p:txBody>
      </p:sp>
      <p:pic>
        <p:nvPicPr>
          <p:cNvPr id="404" name="Picture 4" descr=""/>
          <p:cNvPicPr/>
          <p:nvPr/>
        </p:nvPicPr>
        <p:blipFill>
          <a:blip r:embed="rId1"/>
          <a:stretch/>
        </p:blipFill>
        <p:spPr>
          <a:xfrm>
            <a:off x="6235200" y="1549440"/>
            <a:ext cx="2386800" cy="2386800"/>
          </a:xfrm>
          <a:prstGeom prst="rect">
            <a:avLst/>
          </a:prstGeom>
          <a:ln>
            <a:noFill/>
          </a:ln>
        </p:spPr>
      </p:pic>
      <p:pic>
        <p:nvPicPr>
          <p:cNvPr id="405" name="Picture 6" descr=""/>
          <p:cNvPicPr/>
          <p:nvPr/>
        </p:nvPicPr>
        <p:blipFill>
          <a:blip r:embed="rId2"/>
          <a:stretch/>
        </p:blipFill>
        <p:spPr>
          <a:xfrm>
            <a:off x="2957040" y="1497600"/>
            <a:ext cx="2539440" cy="2539440"/>
          </a:xfrm>
          <a:prstGeom prst="rect">
            <a:avLst/>
          </a:prstGeom>
          <a:ln>
            <a:noFill/>
          </a:ln>
        </p:spPr>
      </p:pic>
      <p:sp>
        <p:nvSpPr>
          <p:cNvPr id="406" name="CustomShape 2"/>
          <p:cNvSpPr/>
          <p:nvPr/>
        </p:nvSpPr>
        <p:spPr>
          <a:xfrm>
            <a:off x="5236560" y="2105640"/>
            <a:ext cx="877320" cy="130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ffffff"/>
                </a:solidFill>
                <a:latin typeface="Bauer"/>
                <a:ea typeface="DejaVu Sans"/>
              </a:rPr>
              <a:t>X</a:t>
            </a:r>
            <a:endParaRPr b="0" lang="en-GB" sz="80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4032000" y="2808000"/>
            <a:ext cx="6623640" cy="14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-GB" sz="5400" spc="-1" strike="noStrike" cap="all">
                <a:solidFill>
                  <a:srgbClr val="ffffff"/>
                </a:solidFill>
                <a:latin typeface="Tw Cen MT"/>
              </a:rPr>
              <a:t>FIM</a:t>
            </a:r>
            <a:br/>
            <a:br/>
            <a:r>
              <a:rPr b="1" lang="en-GB" sz="5400" spc="-1" strike="noStrike" cap="all">
                <a:solidFill>
                  <a:srgbClr val="ffffff"/>
                </a:solidFill>
                <a:latin typeface="Tw Cen MT"/>
              </a:rPr>
              <a:t>Obrigado!!!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435" name="" descr=""/>
          <p:cNvPicPr/>
          <p:nvPr/>
        </p:nvPicPr>
        <p:blipFill>
          <a:blip r:embed="rId1"/>
          <a:stretch/>
        </p:blipFill>
        <p:spPr>
          <a:xfrm>
            <a:off x="754920" y="1152000"/>
            <a:ext cx="3780720" cy="48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7" name="Content Placeholder 4" descr=""/>
          <p:cNvPicPr/>
          <p:nvPr/>
        </p:nvPicPr>
        <p:blipFill>
          <a:blip r:embed="rId1"/>
          <a:stretch/>
        </p:blipFill>
        <p:spPr>
          <a:xfrm>
            <a:off x="0" y="0"/>
            <a:ext cx="123030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</a:rPr>
              <a:t>Canvas do Processo Analítico (CPA)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439" name="Picture 4" descr=""/>
          <p:cNvPicPr/>
          <p:nvPr/>
        </p:nvPicPr>
        <p:blipFill>
          <a:blip r:embed="rId1"/>
          <a:stretch/>
        </p:blipFill>
        <p:spPr>
          <a:xfrm>
            <a:off x="-63360" y="0"/>
            <a:ext cx="12254760" cy="6959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</a:rPr>
              <a:t>Problema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408" name="CustomShape 2"/>
          <p:cNvSpPr/>
          <p:nvPr/>
        </p:nvSpPr>
        <p:spPr>
          <a:xfrm>
            <a:off x="969120" y="4981320"/>
            <a:ext cx="10230120" cy="7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</a:rPr>
              <a:t>Referência: </a:t>
            </a:r>
            <a:r>
              <a:rPr b="1" i="1" lang="en-GB" sz="2400" spc="-1" strike="noStrike">
                <a:solidFill>
                  <a:srgbClr val="ffffff"/>
                </a:solidFill>
                <a:latin typeface="Tw Cen MT"/>
              </a:rPr>
              <a:t>"</a:t>
            </a:r>
            <a:r>
              <a:rPr b="1" i="1" lang="en-GB" sz="2400" spc="-1" strike="noStrike" u="sng">
                <a:solidFill>
                  <a:srgbClr val="22ffff"/>
                </a:solidFill>
                <a:uFillTx/>
                <a:latin typeface="Tw Cen MT"/>
                <a:hlinkClick r:id="rId1"/>
              </a:rPr>
              <a:t>Bots vs. </a:t>
            </a:r>
            <a:r>
              <a:rPr b="1" i="1" lang="en-GB" sz="2400" spc="-1" strike="noStrike" u="sng">
                <a:solidFill>
                  <a:srgbClr val="22ffff"/>
                </a:solidFill>
                <a:uFillTx/>
                <a:latin typeface="Tw Cen MT"/>
                <a:hlinkClick r:id="rId2"/>
              </a:rPr>
              <a:t>Wikipedians</a:t>
            </a:r>
            <a:r>
              <a:rPr b="1" i="1" lang="en-GB" sz="2400" spc="-1" strike="noStrike" u="sng">
                <a:solidFill>
                  <a:srgbClr val="22ffff"/>
                </a:solidFill>
                <a:uFillTx/>
                <a:latin typeface="Tw Cen MT"/>
                <a:hlinkClick r:id="rId3"/>
              </a:rPr>
              <a:t>, </a:t>
            </a:r>
            <a:r>
              <a:rPr b="1" i="1" lang="en-GB" sz="2400" spc="-1" strike="noStrike" u="sng">
                <a:solidFill>
                  <a:srgbClr val="22ffff"/>
                </a:solidFill>
                <a:uFillTx/>
                <a:latin typeface="Tw Cen MT"/>
                <a:hlinkClick r:id="rId4"/>
              </a:rPr>
              <a:t>Anons</a:t>
            </a:r>
            <a:r>
              <a:rPr b="1" i="1" lang="en-GB" sz="2400" spc="-1" strike="noStrike" u="sng">
                <a:solidFill>
                  <a:srgbClr val="22ffff"/>
                </a:solidFill>
                <a:uFillTx/>
                <a:latin typeface="Tw Cen MT"/>
                <a:hlinkClick r:id="rId5"/>
              </a:rPr>
              <a:t> vs. Logged-Ins (Redux): A Global Study of Edit Activity on Wikipedia and </a:t>
            </a:r>
            <a:r>
              <a:rPr b="1" i="1" lang="en-GB" sz="2400" spc="-1" strike="noStrike" u="sng">
                <a:solidFill>
                  <a:srgbClr val="22ffff"/>
                </a:solidFill>
                <a:uFillTx/>
                <a:latin typeface="Tw Cen MT"/>
                <a:hlinkClick r:id="rId6"/>
              </a:rPr>
              <a:t>Wikidata</a:t>
            </a:r>
            <a:r>
              <a:rPr b="1" i="1" lang="en-GB" sz="2400" spc="-1" strike="noStrike">
                <a:solidFill>
                  <a:srgbClr val="ffffff"/>
                </a:solidFill>
                <a:latin typeface="Tw Cen MT"/>
              </a:rPr>
              <a:t>"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09" name="CustomShape 3"/>
          <p:cNvSpPr/>
          <p:nvPr/>
        </p:nvSpPr>
        <p:spPr>
          <a:xfrm>
            <a:off x="1293840" y="2401920"/>
            <a:ext cx="9905400" cy="178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Influência dos bots em alterações de artigos da Wikipedia</a:t>
            </a:r>
            <a:endParaRPr b="0" lang="en-GB" sz="24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Bots atuam para grupos de influência como religião, política, esportes, etc?</a:t>
            </a:r>
            <a:endParaRPr b="0" lang="en-GB" sz="24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Quantidade de alterações por bots vs usuários comuns</a:t>
            </a:r>
            <a:endParaRPr b="0" lang="en-GB" sz="2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</a:rPr>
              <a:t>Características dos dados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411" name="CustomShape 2"/>
          <p:cNvSpPr/>
          <p:nvPr/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</a:rPr>
              <a:t>Origem são de dados semi-estruturados, recebidos à partir de um endpoint rest no formato JSON</a:t>
            </a:r>
            <a:endParaRPr b="0" lang="en-GB" sz="24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</a:rPr>
              <a:t>Grande parte dos dados estão em formato texto</a:t>
            </a:r>
            <a:endParaRPr b="0" lang="en-GB" sz="24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</a:rPr>
              <a:t>Serão armazenados em diversos tipos de bancos durante todo o processo de coleta, pré-processamento e análise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1143000" y="-245520"/>
            <a:ext cx="9905400" cy="14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</a:rPr>
              <a:t>Características dos dados</a:t>
            </a:r>
            <a:endParaRPr b="0" lang="en-GB" sz="3600" spc="-1" strike="noStrike">
              <a:latin typeface="Arial"/>
            </a:endParaRPr>
          </a:p>
        </p:txBody>
      </p:sp>
      <p:graphicFrame>
        <p:nvGraphicFramePr>
          <p:cNvPr id="413" name="Table 2"/>
          <p:cNvGraphicFramePr/>
          <p:nvPr/>
        </p:nvGraphicFramePr>
        <p:xfrm>
          <a:off x="3053520" y="876600"/>
          <a:ext cx="5775840" cy="5887800"/>
        </p:xfrm>
        <a:graphic>
          <a:graphicData uri="http://schemas.openxmlformats.org/drawingml/2006/table">
            <a:tbl>
              <a:tblPr/>
              <a:tblGrid>
                <a:gridCol w="1208520"/>
                <a:gridCol w="755280"/>
                <a:gridCol w="3812400"/>
              </a:tblGrid>
              <a:tr h="239760">
                <a:tc>
                  <a:txBody>
                    <a:bodyPr lIns="7560" rIns="75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Campo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 lIns="7560" rIns="75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Tipo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 lIns="7560" rIns="75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Descrição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</a:tr>
              <a:tr h="23976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id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ID único que identifica o evento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23976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uri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URI única que identifica o evento ou entidade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23976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request_id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ID único da requisição que ocasionou o evento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23976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dt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Data do evento no formato ISO-8601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23976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domain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Domínio do evento ou entidade a qual pertence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23976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stream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Nome do stream/fila/datase ao qual o evento pertence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23976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rcid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Integer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ID do evento "recentchange"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38772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type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Tipo de evento "recentchante" - (edit, new, log, categorize, external)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23976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title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Título da página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23976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namespace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integer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ID do namespace relativo à página afetada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23976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comment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Comentário da alteração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23976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parsedcomment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Comentário da alteração em formato HTML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23976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timestamp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integer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Timestamp do comentário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23976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user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Usuário que efetuou a alteração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23976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bot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Boolean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Identifica se é um bot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23976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server_url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URL canonica do servidor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23976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server_name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Nome do servidor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23976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server_script_path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Caminho do script do servidor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23976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wiki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ID da wiki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23976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length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object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Tamanho da antiga e nova mudança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23976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length.old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integer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Tamanho antes da mudança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23976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length.new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integer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Tamanho da nova mudança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23976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revision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object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Antigo e novo ID da revisão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23976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revision.new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integer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ID da nova mudança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23976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revision.old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integer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ID da antiga mudança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23976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log_id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integer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ID de log da mudança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23976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log_type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Tipo da mudança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23976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log_action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Ação da mudança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38772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log_params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Array[String]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Parâmetros da mudança se existirem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38772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log_action_comment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Comentário da ação da mudança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1143000" y="0"/>
            <a:ext cx="9905400" cy="14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</a:rPr>
              <a:t>Características dos dados</a:t>
            </a:r>
            <a:endParaRPr b="0" lang="en-GB" sz="3600" spc="-1" strike="noStrike">
              <a:latin typeface="Arial"/>
            </a:endParaRPr>
          </a:p>
        </p:txBody>
      </p:sp>
      <p:graphicFrame>
        <p:nvGraphicFramePr>
          <p:cNvPr id="415" name="Table 2"/>
          <p:cNvGraphicFramePr/>
          <p:nvPr/>
        </p:nvGraphicFramePr>
        <p:xfrm>
          <a:off x="2848680" y="2447640"/>
          <a:ext cx="6936120" cy="2459160"/>
        </p:xfrm>
        <a:graphic>
          <a:graphicData uri="http://schemas.openxmlformats.org/drawingml/2006/table">
            <a:tbl>
              <a:tblPr/>
              <a:tblGrid>
                <a:gridCol w="1315800"/>
                <a:gridCol w="929520"/>
                <a:gridCol w="4691160"/>
              </a:tblGrid>
              <a:tr h="300600">
                <a:tc>
                  <a:txBody>
                    <a:bodyPr lIns="7560" rIns="75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Campo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 lIns="7560" rIns="75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Tipo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 lIns="7560" rIns="75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Descrição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</a:tr>
              <a:tr h="30060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id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ID único que identifica o evento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30060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uri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URI única que identifica o evento ou entidade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30060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dt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Data do evento no formato ISO-8601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30060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domain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Domínio do evento ou entidade a qual pertence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30060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title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Título da página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30060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user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Usuário que efetuou a alteração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30060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bot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Boolean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Identifica se é um bot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300600"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server_url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URL canonica do servidor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</a:tbl>
          </a:graphicData>
        </a:graphic>
      </p:graphicFrame>
      <p:sp>
        <p:nvSpPr>
          <p:cNvPr id="416" name="CustomShape 3"/>
          <p:cNvSpPr/>
          <p:nvPr/>
        </p:nvSpPr>
        <p:spPr>
          <a:xfrm>
            <a:off x="2520360" y="1778400"/>
            <a:ext cx="355500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Tw Cen MT"/>
                <a:ea typeface="DejaVu Sans"/>
              </a:rPr>
              <a:t>Dados principais</a:t>
            </a:r>
            <a:endParaRPr b="0" lang="en-GB" sz="32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</a:rPr>
              <a:t>Análise que serão utilizadas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</a:rPr>
              <a:t>Análises de grupos</a:t>
            </a:r>
            <a:endParaRPr b="0" lang="en-GB" sz="24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</a:rPr>
              <a:t>K-Médias</a:t>
            </a:r>
            <a:endParaRPr b="0" lang="en-GB" sz="24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</a:rPr>
              <a:t>DBSCAN</a:t>
            </a:r>
            <a:endParaRPr b="0" lang="en-GB" sz="24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</a:rPr>
              <a:t>Single-Linkage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19" name="Picture 4" descr=""/>
          <p:cNvPicPr/>
          <p:nvPr/>
        </p:nvPicPr>
        <p:blipFill>
          <a:blip r:embed="rId1"/>
          <a:stretch/>
        </p:blipFill>
        <p:spPr>
          <a:xfrm>
            <a:off x="6095880" y="1452240"/>
            <a:ext cx="4614120" cy="4961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</a:rPr>
              <a:t>Tipos de bancos e armazenamentos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421" name="" descr=""/>
          <p:cNvPicPr/>
          <p:nvPr/>
        </p:nvPicPr>
        <p:blipFill>
          <a:blip r:embed="rId1"/>
          <a:stretch/>
        </p:blipFill>
        <p:spPr>
          <a:xfrm>
            <a:off x="1440000" y="2016000"/>
            <a:ext cx="3383640" cy="1700280"/>
          </a:xfrm>
          <a:prstGeom prst="rect">
            <a:avLst/>
          </a:prstGeom>
          <a:ln>
            <a:noFill/>
          </a:ln>
        </p:spPr>
      </p:pic>
      <p:pic>
        <p:nvPicPr>
          <p:cNvPr id="422" name="" descr=""/>
          <p:cNvPicPr/>
          <p:nvPr/>
        </p:nvPicPr>
        <p:blipFill>
          <a:blip r:embed="rId2"/>
          <a:stretch/>
        </p:blipFill>
        <p:spPr>
          <a:xfrm>
            <a:off x="5030280" y="1998720"/>
            <a:ext cx="1600920" cy="1600920"/>
          </a:xfrm>
          <a:prstGeom prst="rect">
            <a:avLst/>
          </a:prstGeom>
          <a:ln>
            <a:noFill/>
          </a:ln>
        </p:spPr>
      </p:pic>
      <p:pic>
        <p:nvPicPr>
          <p:cNvPr id="423" name="" descr=""/>
          <p:cNvPicPr/>
          <p:nvPr/>
        </p:nvPicPr>
        <p:blipFill>
          <a:blip r:embed="rId3"/>
          <a:stretch/>
        </p:blipFill>
        <p:spPr>
          <a:xfrm>
            <a:off x="6427440" y="2376000"/>
            <a:ext cx="3436200" cy="890280"/>
          </a:xfrm>
          <a:prstGeom prst="rect">
            <a:avLst/>
          </a:prstGeom>
          <a:ln>
            <a:noFill/>
          </a:ln>
        </p:spPr>
      </p:pic>
      <p:pic>
        <p:nvPicPr>
          <p:cNvPr id="424" name="" descr=""/>
          <p:cNvPicPr/>
          <p:nvPr/>
        </p:nvPicPr>
        <p:blipFill>
          <a:blip r:embed="rId4"/>
          <a:stretch/>
        </p:blipFill>
        <p:spPr>
          <a:xfrm>
            <a:off x="2376000" y="4392000"/>
            <a:ext cx="1391760" cy="1043640"/>
          </a:xfrm>
          <a:prstGeom prst="rect">
            <a:avLst/>
          </a:prstGeom>
          <a:ln>
            <a:noFill/>
          </a:ln>
        </p:spPr>
      </p:pic>
      <p:pic>
        <p:nvPicPr>
          <p:cNvPr id="425" name="" descr=""/>
          <p:cNvPicPr/>
          <p:nvPr/>
        </p:nvPicPr>
        <p:blipFill>
          <a:blip r:embed="rId5"/>
          <a:stretch/>
        </p:blipFill>
        <p:spPr>
          <a:xfrm>
            <a:off x="7416000" y="4320000"/>
            <a:ext cx="971640" cy="1079640"/>
          </a:xfrm>
          <a:prstGeom prst="rect">
            <a:avLst/>
          </a:prstGeom>
          <a:ln>
            <a:noFill/>
          </a:ln>
        </p:spPr>
      </p:pic>
      <p:sp>
        <p:nvSpPr>
          <p:cNvPr id="426" name="CustomShape 2"/>
          <p:cNvSpPr/>
          <p:nvPr/>
        </p:nvSpPr>
        <p:spPr>
          <a:xfrm>
            <a:off x="2520000" y="3384000"/>
            <a:ext cx="106740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AWS S3</a:t>
            </a:r>
            <a:br/>
            <a:r>
              <a:rPr b="0" lang="en-GB" sz="1800" spc="-1" strike="noStrike">
                <a:latin typeface="Arial"/>
              </a:rPr>
              <a:t>Arquivos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27" name="CustomShape 3"/>
          <p:cNvSpPr/>
          <p:nvPr/>
        </p:nvSpPr>
        <p:spPr>
          <a:xfrm>
            <a:off x="6552000" y="3285720"/>
            <a:ext cx="231552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AWS EMR – Hadoop</a:t>
            </a:r>
            <a:br/>
            <a:r>
              <a:rPr b="0" lang="en-GB" sz="1800" spc="-1" strike="noStrike">
                <a:latin typeface="Arial"/>
              </a:rPr>
              <a:t>HDFS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28" name="CustomShape 4"/>
          <p:cNvSpPr/>
          <p:nvPr/>
        </p:nvSpPr>
        <p:spPr>
          <a:xfrm>
            <a:off x="1634400" y="5517720"/>
            <a:ext cx="28292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DynamoDB</a:t>
            </a:r>
            <a:br/>
            <a:r>
              <a:rPr b="0" lang="en-GB" sz="1800" spc="-1" strike="noStrike">
                <a:latin typeface="Arial"/>
              </a:rPr>
              <a:t>Chave-valor e Documento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29" name="CustomShape 5"/>
          <p:cNvSpPr/>
          <p:nvPr/>
        </p:nvSpPr>
        <p:spPr>
          <a:xfrm>
            <a:off x="6677640" y="5616000"/>
            <a:ext cx="253800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Elasticsearch</a:t>
            </a:r>
            <a:br/>
            <a:r>
              <a:rPr b="0" lang="en-GB" sz="1800" spc="-1" strike="noStrike">
                <a:latin typeface="Arial"/>
              </a:rPr>
              <a:t>Pesquisa e Documento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1141560" y="263520"/>
            <a:ext cx="9905400" cy="14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</a:rPr>
              <a:t>Arquitetura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431" name="" descr=""/>
          <p:cNvPicPr/>
          <p:nvPr/>
        </p:nvPicPr>
        <p:blipFill>
          <a:blip r:embed="rId1"/>
          <a:stretch/>
        </p:blipFill>
        <p:spPr>
          <a:xfrm>
            <a:off x="648360" y="1440000"/>
            <a:ext cx="10871280" cy="511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</a:rPr>
              <a:t>Referências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936000" y="1944000"/>
            <a:ext cx="9905400" cy="354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120000"/>
              </a:lnSpc>
              <a:spcBef>
                <a:spcPts val="17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1500" spc="-1" strike="noStrike">
                <a:solidFill>
                  <a:srgbClr val="ffffff"/>
                </a:solidFill>
                <a:latin typeface="Tw Cen MT"/>
              </a:rPr>
              <a:t>Thomas Steiner. 2014. Bots vs. Wikipedians, Anons vs. Logged-Ins (Redux)</a:t>
            </a:r>
            <a:endParaRPr b="0" lang="en-GB" sz="15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7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1500" spc="-1" strike="noStrike">
                <a:solidFill>
                  <a:srgbClr val="ffffff"/>
                </a:solidFill>
                <a:latin typeface="Tw Cen MT"/>
              </a:rPr>
              <a:t>Merla, PrathyushaRani, and Yiheng Liang. "Data analysis using hadoop MapReduce environment." 2017 IEEE International Conference on Big Data (Big Data). IEEE, 2017.</a:t>
            </a:r>
            <a:endParaRPr b="0" lang="en-GB" sz="15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7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1500" spc="-1" strike="noStrike">
                <a:solidFill>
                  <a:srgbClr val="ffffff"/>
                </a:solidFill>
                <a:latin typeface="Tw Cen MT"/>
              </a:rPr>
              <a:t>Rabiner, Lawrence R., Jay G. Wilpon, and Bling‐Hwang Juang. "A segmental k‐means training procedure for connected word recognition." AT&amp;T technical journal 65.3 (1986): 21-31.</a:t>
            </a:r>
            <a:endParaRPr b="0" lang="en-GB" sz="15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7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1500" spc="-1" strike="noStrike">
                <a:solidFill>
                  <a:srgbClr val="ffffff"/>
                </a:solidFill>
                <a:latin typeface="Tw Cen MT"/>
              </a:rPr>
              <a:t>Rabiner, Lawrence R., Jay G. Wilpon, and Bling‐Hwang Juang. "A segmental k‐means training procedure for connected word recognition." AT&amp;T technical journal 65.3 (1986): 21-31.</a:t>
            </a:r>
            <a:endParaRPr b="0" lang="en-GB" sz="15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7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1500" spc="-1" strike="noStrike">
                <a:solidFill>
                  <a:srgbClr val="ffffff"/>
                </a:solidFill>
                <a:latin typeface="Tw Cen MT"/>
              </a:rPr>
              <a:t>Cai, Yue, and Jin-Sheng Yuan. "Text clustering based on improved DBSCAN algorithm." Computer Engineering 12 (2011): 018.</a:t>
            </a:r>
            <a:endParaRPr b="0" lang="en-GB" sz="15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7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1500" spc="-1" strike="noStrike">
                <a:solidFill>
                  <a:srgbClr val="ffffff"/>
                </a:solidFill>
                <a:latin typeface="Tw Cen MT"/>
              </a:rPr>
              <a:t>Cai, Yue, and Jin-Sheng Yuan. "Text clustering based on improved DBSCAN algorithm." Computer Engineering 12 (2011): 018.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GB" sz="1500" spc="-1" strike="noStrike">
                <a:solidFill>
                  <a:srgbClr val="ffffff"/>
                </a:solidFill>
                <a:latin typeface="Tw Cen MT"/>
              </a:rPr>
              <a:t>  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GB" sz="15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GB" sz="15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{FA0C97D7-5DCE-DF43-BB0D-17EADA0F2231}tf10001122</Template>
  <TotalTime>62</TotalTime>
  <Application>LibreOffice/6.0.7.3$Linux_X86_64 LibreOffice_project/00m0$Build-3</Application>
  <Words>458</Words>
  <Paragraphs>141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2020-03-30T00:21:15Z</dcterms:created>
  <dc:creator>Microsoft Office User</dc:creator>
  <dc:description/>
  <dc:language>en-GB</dc:language>
  <cp:lastModifiedBy/>
  <dcterms:modified xsi:type="dcterms:W3CDTF">2020-04-29T19:23:02Z</dcterms:modified>
  <cp:revision>10</cp:revision>
  <dc:subject/>
  <dc:title>Bots vs Wikipedia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